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82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6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3449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933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0810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555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5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37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02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24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7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87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12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41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70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80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6A4DB-1741-40B2-9E8E-78E75A01A4FC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D17E2CB-AEB4-4382-A1CE-A3A5DA9A0B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31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3945EA-1B59-454B-AFA3-3B3A1F23F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2404534"/>
            <a:ext cx="7993843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ресурсов и основных факторов производства </a:t>
            </a:r>
            <a:r>
              <a:rPr lang="ru-RU" sz="4400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Франции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57FD97-09AA-4075-8600-26C0B74C2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01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5DBA4-7825-48A0-B065-22F5743F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937895"/>
          </a:xfrm>
        </p:spPr>
        <p:txBody>
          <a:bodyPr>
            <a:normAutofit/>
          </a:bodyPr>
          <a:lstStyle/>
          <a:p>
            <a:pPr algn="ctr"/>
            <a:r>
              <a:rPr lang="ru-RU" sz="4800" kern="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</a:rPr>
              <a:t>Информация</a:t>
            </a:r>
            <a:endParaRPr lang="ru-RU" sz="4800" dirty="0">
              <a:latin typeface="Bahnschrift SemiLigh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E0EFE-C9D0-45F9-9707-1E46480C0442}"/>
              </a:ext>
            </a:extLst>
          </p:cNvPr>
          <p:cNvSpPr txBox="1"/>
          <p:nvPr/>
        </p:nvSpPr>
        <p:spPr>
          <a:xfrm>
            <a:off x="6096000" y="1374043"/>
            <a:ext cx="3729644" cy="48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Информация: включает в себя знания, данные и технологии, необходимые для эффективного управления производством и бизнес-процессами.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4997B5-FE67-477A-B5C4-439152A6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4" y="881149"/>
            <a:ext cx="5794606" cy="57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67769-9B77-4873-999F-57235688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" y="77332"/>
            <a:ext cx="6029246" cy="2566115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Благодаря развитой информационной инфраструктуре и доступу к современным технологиям, данные и информация легко доступны для бизнеса.</a:t>
            </a:r>
            <a:endParaRPr lang="ru-RU" sz="2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1F8C5-0A20-472C-9ACD-03E76E5574D8}"/>
              </a:ext>
            </a:extLst>
          </p:cNvPr>
          <p:cNvSpPr txBox="1"/>
          <p:nvPr/>
        </p:nvSpPr>
        <p:spPr>
          <a:xfrm>
            <a:off x="66754" y="6113702"/>
            <a:ext cx="877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Показатели доступности интернета 99% населения;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DC51B-C3AE-4035-B879-E7B7D04D6E9A}"/>
              </a:ext>
            </a:extLst>
          </p:cNvPr>
          <p:cNvSpPr txBox="1"/>
          <p:nvPr/>
        </p:nvSpPr>
        <p:spPr>
          <a:xfrm>
            <a:off x="6096000" y="2398037"/>
            <a:ext cx="356338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0070C0"/>
                </a:solidFill>
                <a:latin typeface="Bahnschrift SemiLight Condensed" panose="020B0502040204020203" pitchFamily="34" charset="0"/>
              </a:rPr>
              <a:t>- Доля государственных услуг, которые население может получить с использованием информационных и телекоммуникационных технологий составляет 99%;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F716F9-E43C-4243-A246-F19988B7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" y="2398037"/>
            <a:ext cx="6029246" cy="33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B3B75-B3E6-488A-9B89-B320EA2A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0"/>
            <a:ext cx="8355330" cy="2044931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Специфический ресурс: это ресурсы, специфичные для определенной отрасли или процесса производства, такие как специализированное оборудование или уникальные навыки.</a:t>
            </a:r>
            <a:endParaRPr lang="ru-RU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CDBCD-6C00-44C2-A1A1-4A1FE846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18" y="2588599"/>
            <a:ext cx="3857104" cy="39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F2ABBB-EE1A-4CB7-B9A5-968395C3BAAD}"/>
              </a:ext>
            </a:extLst>
          </p:cNvPr>
          <p:cNvSpPr txBox="1"/>
          <p:nvPr/>
        </p:nvSpPr>
        <p:spPr>
          <a:xfrm>
            <a:off x="311555" y="4878190"/>
            <a:ext cx="4746914" cy="125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объем производства вина во Франции составляет примерно 46 миллионов гектолитров в год.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A23AD-84AF-414C-916D-1DEFA94EA9BF}"/>
              </a:ext>
            </a:extLst>
          </p:cNvPr>
          <p:cNvSpPr txBox="1"/>
          <p:nvPr/>
        </p:nvSpPr>
        <p:spPr>
          <a:xfrm>
            <a:off x="5258839" y="4679718"/>
            <a:ext cx="4167794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стране производится более 1000 различных видов сыра, каждый из которых обладает своим характерным вкусом, ароматом и текстурой.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47133-0C61-47ED-A400-6F95C313BB85}"/>
              </a:ext>
            </a:extLst>
          </p:cNvPr>
          <p:cNvSpPr txBox="1"/>
          <p:nvPr/>
        </p:nvSpPr>
        <p:spPr>
          <a:xfrm>
            <a:off x="96637" y="129516"/>
            <a:ext cx="9329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Франция обладает специализированными ресурсами для производства вин, сыра и других продуктов с высоким качеством.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797348-F2C0-4CC3-A2B6-52D0ACBF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" y="1244829"/>
            <a:ext cx="4896544" cy="34348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36C414-0AB4-4448-8EBE-320F0DBD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404" y="1198980"/>
            <a:ext cx="6043016" cy="34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DAD531-7B34-4C5D-B6C8-BD8844D1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0022"/>
            <a:ext cx="10515600" cy="96219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d Script" panose="02000000000000000000" pitchFamily="2" charset="0"/>
              </a:rPr>
              <a:t>Конец!</a:t>
            </a:r>
          </a:p>
        </p:txBody>
      </p:sp>
    </p:spTree>
    <p:extLst>
      <p:ext uri="{BB962C8B-B14F-4D97-AF65-F5344CB8AC3E}">
        <p14:creationId xmlns:p14="http://schemas.microsoft.com/office/powerpoint/2010/main" val="179477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A1E69D2-5EBE-44DE-A49D-227EB820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3635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факторы производства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53DAD3-970D-4068-AC95-B0E87CACD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1" b="4425"/>
          <a:stretch/>
        </p:blipFill>
        <p:spPr>
          <a:xfrm>
            <a:off x="2261062" y="1408362"/>
            <a:ext cx="7425170" cy="5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483AB-7BD1-4B12-8B0E-0F16ABF8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6" y="1"/>
            <a:ext cx="2087880" cy="1016574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ru-RU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9D4B0-862B-40B3-87A9-C12A1FB4E4C8}"/>
              </a:ext>
            </a:extLst>
          </p:cNvPr>
          <p:cNvSpPr txBox="1"/>
          <p:nvPr/>
        </p:nvSpPr>
        <p:spPr>
          <a:xfrm>
            <a:off x="2117636" y="62467"/>
            <a:ext cx="9633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>
                <a:latin typeface="Times New Roman" panose="02020603050405020304" pitchFamily="18" charset="0"/>
                <a:cs typeface="Times New Roman" panose="02020603050405020304" pitchFamily="18" charset="0"/>
              </a:rPr>
              <a:t>Труд: это физический и умственный труд, вкладываемый людьми в процесс производства.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42744-4043-48EC-BDEA-629AB4FD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" y="1016574"/>
            <a:ext cx="7484949" cy="57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14000">
              <a:srgbClr val="FFFF00"/>
            </a:gs>
            <a:gs pos="40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DFDD0-3027-4BD8-A923-8F9A3A1B5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37125"/>
            <a:ext cx="12192000" cy="1920875"/>
          </a:xfrm>
        </p:spPr>
        <p:txBody>
          <a:bodyPr>
            <a:noAutofit/>
          </a:bodyPr>
          <a:lstStyle/>
          <a:p>
            <a:pPr algn="just"/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высокий уровень образования и квалификации своих работников. Работники во многих отраслях обладают специализированными навыками и знаниями.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CE6E5-2960-4CB6-BC91-7BC6BCEE33D6}"/>
              </a:ext>
            </a:extLst>
          </p:cNvPr>
          <p:cNvSpPr txBox="1"/>
          <p:nvPr/>
        </p:nvSpPr>
        <p:spPr>
          <a:xfrm>
            <a:off x="194923" y="0"/>
            <a:ext cx="5273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Численность экономически активного населения страны 30,3 млн человек (2021)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AE6583-7FD8-4865-B95A-AD39377C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1377315"/>
            <a:ext cx="5273040" cy="33176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ADF154-C9F7-45B6-9D2B-4FF517477BCA}"/>
              </a:ext>
            </a:extLst>
          </p:cNvPr>
          <p:cNvSpPr txBox="1"/>
          <p:nvPr/>
        </p:nvSpPr>
        <p:spPr>
          <a:xfrm>
            <a:off x="6644640" y="323165"/>
            <a:ext cx="5273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Численность безработных в стране, 7.5%;</a:t>
            </a:r>
          </a:p>
        </p:txBody>
      </p:sp>
      <p:pic>
        <p:nvPicPr>
          <p:cNvPr id="2050" name="Picture 2" descr="Труд, земля, капитал. Что такое факторы производства">
            <a:extLst>
              <a:ext uri="{FF2B5EF4-FFF2-40B4-BE49-F238E27FC236}">
                <a16:creationId xmlns:a16="http://schemas.microsoft.com/office/drawing/2014/main" id="{52FE9EA8-E0F3-46E3-8D67-BBF640EB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3" y="1331595"/>
            <a:ext cx="5795782" cy="36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5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1143F-5958-45B0-AE50-2183A460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Земля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552AE-6474-4E14-851E-96467117C004}"/>
              </a:ext>
            </a:extLst>
          </p:cNvPr>
          <p:cNvSpPr txBox="1"/>
          <p:nvPr/>
        </p:nvSpPr>
        <p:spPr>
          <a:xfrm>
            <a:off x="838199" y="1120140"/>
            <a:ext cx="10450485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Земля: Ресурс, включающий в себя природные ресурсы, такие как земельные участки, водные ресурсы и природные богатства.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D298F9-F65F-496E-A9D1-94A15F14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180338"/>
            <a:ext cx="8412479" cy="46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6C190A-EED9-4E26-9CAA-316BE755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46"/>
            <a:ext cx="12001500" cy="1746432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обладает разнообразными природными ресурсами, включая плодородные почвы для сельского хозяйства, богатые леса и доступ к морским ресурсам.</a:t>
            </a:r>
            <a:endParaRPr lang="ru-RU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76E62-F72F-4AE2-85C9-F1B61B5399BE}"/>
              </a:ext>
            </a:extLst>
          </p:cNvPr>
          <p:cNvSpPr txBox="1"/>
          <p:nvPr/>
        </p:nvSpPr>
        <p:spPr>
          <a:xfrm>
            <a:off x="65462" y="5971310"/>
            <a:ext cx="8164397" cy="863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Полезные ископаемые: уголь, железная руда, бокситы, уран, индустриальные минералы;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83151-6012-405B-92BB-D035433F2778}"/>
              </a:ext>
            </a:extLst>
          </p:cNvPr>
          <p:cNvSpPr txBox="1"/>
          <p:nvPr/>
        </p:nvSpPr>
        <p:spPr>
          <a:xfrm>
            <a:off x="6559089" y="1928803"/>
            <a:ext cx="3048000" cy="2443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Природные условия, необходимые для производства товаров и услуг: леса, климат, экологичная инфраструктура;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BC1D38-A950-4C36-B031-15E322F1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28678"/>
            <a:ext cx="6243551" cy="40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09EA1E-E88B-4D88-B302-528BFADE509B}"/>
              </a:ext>
            </a:extLst>
          </p:cNvPr>
          <p:cNvSpPr txBox="1"/>
          <p:nvPr/>
        </p:nvSpPr>
        <p:spPr>
          <a:xfrm>
            <a:off x="0" y="0"/>
            <a:ext cx="12192000" cy="1647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Капитал: это инвестированные ресурсы, включающие физические объекты (например, здания, оборудование) и финансовые средства, необходимые для производства товаров и услуг.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0C1B00-A9A5-4612-B9FF-88C65701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460"/>
            <a:ext cx="7682779" cy="51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9737C-C84C-472C-A0DB-ECFE8EEEA182}"/>
              </a:ext>
            </a:extLst>
          </p:cNvPr>
          <p:cNvSpPr txBox="1"/>
          <p:nvPr/>
        </p:nvSpPr>
        <p:spPr>
          <a:xfrm>
            <a:off x="3657917" y="0"/>
            <a:ext cx="8534082" cy="145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развитую финансовую систему, которая обеспечивает доступ к капиталу для предприятий всех размеров.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84691-0273-4AAF-AD50-F50FA06E5BF8}"/>
              </a:ext>
            </a:extLst>
          </p:cNvPr>
          <p:cNvSpPr txBox="1"/>
          <p:nvPr/>
        </p:nvSpPr>
        <p:spPr>
          <a:xfrm>
            <a:off x="3802065" y="1586529"/>
            <a:ext cx="4732020" cy="9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капитал франции составляет 3,049 трлн долларов.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CFBAD-ED14-4CC3-9358-067C623A2531}"/>
              </a:ext>
            </a:extLst>
          </p:cNvPr>
          <p:cNvSpPr txBox="1"/>
          <p:nvPr/>
        </p:nvSpPr>
        <p:spPr>
          <a:xfrm>
            <a:off x="3802065" y="2712034"/>
            <a:ext cx="4480560" cy="1258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Объём инвестиций в экономику прямых иностранных составляет 5419 млрд $;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2E9591-BE03-41E4-845A-16AD3DC2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92"/>
            <a:ext cx="3657917" cy="67549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6F660D-6193-41FF-BEFA-8D10B9A1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64" y="4117450"/>
            <a:ext cx="4732019" cy="26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833131-557E-421B-B783-360EC72B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"/>
            <a:ext cx="11795760" cy="2011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Предпринимательская способность: это способность организовывать факторы производства и принимать решения для достижения успешных результатов.</a:t>
            </a:r>
            <a:endParaRPr lang="ru-RU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394D3-FC0D-4352-B610-43FA32483231}"/>
              </a:ext>
            </a:extLst>
          </p:cNvPr>
          <p:cNvSpPr txBox="1"/>
          <p:nvPr/>
        </p:nvSpPr>
        <p:spPr>
          <a:xfrm>
            <a:off x="6168566" y="1734740"/>
            <a:ext cx="3573950" cy="3296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Франция имеет долгую историю предпринимательства, поддерживаемую инновационной и исследовательской деятельностью.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3B9939-574F-43D8-8F1A-AD1633A5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34740"/>
            <a:ext cx="5825316" cy="3984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EF7DE-561F-4D3D-AB44-052FFC2F0524}"/>
              </a:ext>
            </a:extLst>
          </p:cNvPr>
          <p:cNvSpPr txBox="1"/>
          <p:nvPr/>
        </p:nvSpPr>
        <p:spPr>
          <a:xfrm>
            <a:off x="198120" y="5903892"/>
            <a:ext cx="61029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Количество малого и среднего предпринимательства 4 млн;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6F43E-660D-47BB-A5FD-FBE540030885}"/>
              </a:ext>
            </a:extLst>
          </p:cNvPr>
          <p:cNvSpPr txBox="1"/>
          <p:nvPr/>
        </p:nvSpPr>
        <p:spPr>
          <a:xfrm>
            <a:off x="6168566" y="4995951"/>
            <a:ext cx="6109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Количество предпринимателей в стране составляют 3,5 млн;</a:t>
            </a:r>
          </a:p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Доля занятых в малом и среднем бизнесе 47% человек;</a:t>
            </a:r>
          </a:p>
        </p:txBody>
      </p:sp>
    </p:spTree>
    <p:extLst>
      <p:ext uri="{BB962C8B-B14F-4D97-AF65-F5344CB8AC3E}">
        <p14:creationId xmlns:p14="http://schemas.microsoft.com/office/powerpoint/2010/main" val="235825787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319</TotalTime>
  <Words>404</Words>
  <Application>Microsoft Office PowerPoint</Application>
  <PresentationFormat>Широкоэкранный</PresentationFormat>
  <Paragraphs>31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Bad Script</vt:lpstr>
      <vt:lpstr>Bahnschrift SemiLight Condensed</vt:lpstr>
      <vt:lpstr>Calibri</vt:lpstr>
      <vt:lpstr>Times New Roman</vt:lpstr>
      <vt:lpstr>Trebuchet MS</vt:lpstr>
      <vt:lpstr>Wingdings 3</vt:lpstr>
      <vt:lpstr>Аспект</vt:lpstr>
      <vt:lpstr>Анализ ресурсов и основных факторов производства Франции</vt:lpstr>
      <vt:lpstr>Основные факторы производства </vt:lpstr>
      <vt:lpstr>Труд</vt:lpstr>
      <vt:lpstr>Франция имеет высокий уровень образования и квалификации своих работников. Работники во многих отраслях обладают специализированными навыками и знаниями.</vt:lpstr>
      <vt:lpstr>Земля</vt:lpstr>
      <vt:lpstr>Франция обладает разнообразными природными ресурсами, включая плодородные почвы для сельского хозяйства, богатые леса и доступ к морским ресурсам.</vt:lpstr>
      <vt:lpstr>Презентация PowerPoint</vt:lpstr>
      <vt:lpstr>Презентация PowerPoint</vt:lpstr>
      <vt:lpstr>Предпринимательская способность: это способность организовывать факторы производства и принимать решения для достижения успешных результатов.</vt:lpstr>
      <vt:lpstr>Информация</vt:lpstr>
      <vt:lpstr>Благодаря развитой информационной инфраструктуре и доступу к современным технологиям, данные и информация легко доступны для бизнеса.</vt:lpstr>
      <vt:lpstr>Специфический ресурс: это ресурсы, специфичные для определенной отрасли или процесса производства, такие как специализированное оборудование или уникальные навыки.</vt:lpstr>
      <vt:lpstr>Презентация PowerPoint</vt:lpstr>
      <vt:lpstr>Конец!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14</cp:revision>
  <dcterms:created xsi:type="dcterms:W3CDTF">2024-01-27T16:55:52Z</dcterms:created>
  <dcterms:modified xsi:type="dcterms:W3CDTF">2024-03-12T23:20:51Z</dcterms:modified>
</cp:coreProperties>
</file>